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46"/>
  </p:notesMasterIdLst>
  <p:handoutMasterIdLst>
    <p:handoutMasterId r:id="rId47"/>
  </p:handoutMasterIdLst>
  <p:sldIdLst>
    <p:sldId id="279" r:id="rId6"/>
    <p:sldId id="332" r:id="rId7"/>
    <p:sldId id="327" r:id="rId8"/>
    <p:sldId id="328" r:id="rId9"/>
    <p:sldId id="331" r:id="rId10"/>
    <p:sldId id="278" r:id="rId11"/>
    <p:sldId id="290" r:id="rId12"/>
    <p:sldId id="293" r:id="rId13"/>
    <p:sldId id="312" r:id="rId14"/>
    <p:sldId id="313" r:id="rId15"/>
    <p:sldId id="316" r:id="rId16"/>
    <p:sldId id="317" r:id="rId17"/>
    <p:sldId id="322" r:id="rId18"/>
    <p:sldId id="284" r:id="rId19"/>
    <p:sldId id="285" r:id="rId20"/>
    <p:sldId id="286" r:id="rId21"/>
    <p:sldId id="287" r:id="rId22"/>
    <p:sldId id="288" r:id="rId23"/>
    <p:sldId id="323" r:id="rId24"/>
    <p:sldId id="318" r:id="rId25"/>
    <p:sldId id="309" r:id="rId26"/>
    <p:sldId id="301" r:id="rId27"/>
    <p:sldId id="302" r:id="rId28"/>
    <p:sldId id="304" r:id="rId29"/>
    <p:sldId id="305" r:id="rId30"/>
    <p:sldId id="306" r:id="rId31"/>
    <p:sldId id="307" r:id="rId32"/>
    <p:sldId id="308" r:id="rId33"/>
    <p:sldId id="319" r:id="rId34"/>
    <p:sldId id="280" r:id="rId35"/>
    <p:sldId id="298" r:id="rId36"/>
    <p:sldId id="282" r:id="rId37"/>
    <p:sldId id="324" r:id="rId38"/>
    <p:sldId id="291" r:id="rId39"/>
    <p:sldId id="320" r:id="rId40"/>
    <p:sldId id="283" r:id="rId41"/>
    <p:sldId id="326" r:id="rId42"/>
    <p:sldId id="325" r:id="rId43"/>
    <p:sldId id="321" r:id="rId44"/>
    <p:sldId id="330" r:id="rId4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1E64"/>
    <a:srgbClr val="FF0000"/>
    <a:srgbClr val="FFFFCC"/>
    <a:srgbClr val="74001E"/>
    <a:srgbClr val="9F002D"/>
    <a:srgbClr val="4C2710"/>
    <a:srgbClr val="87451D"/>
    <a:srgbClr val="1F100B"/>
    <a:srgbClr val="002100"/>
    <a:srgbClr val="2E3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43" autoAdjust="0"/>
    <p:restoredTop sz="94037" autoAdjust="0"/>
  </p:normalViewPr>
  <p:slideViewPr>
    <p:cSldViewPr>
      <p:cViewPr varScale="1">
        <p:scale>
          <a:sx n="115" d="100"/>
          <a:sy n="115" d="100"/>
        </p:scale>
        <p:origin x="1014" y="9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3120" y="5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2960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0x - Lecture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714240" y="0"/>
            <a:ext cx="2599267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/>
              <a:t>v1.0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1160"/>
            <a:ext cx="390144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dirty="0"/>
              <a:t>© 2017 Critical Path Training, LLC -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281160"/>
            <a:ext cx="316992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0x-</a:t>
            </a:r>
            <a:fld id="{E8376170-4F0A-4BF6-8C2A-9A4A018256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2914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00" units="cm"/>
          <inkml:channel name="Y" type="integer" max="1125" units="cm"/>
          <inkml:channel name="T" type="integer" max="2.14748E9" units="dev"/>
        </inkml:traceFormat>
        <inkml:channelProperties>
          <inkml:channelProperty channel="X" name="resolution" value="33.45725" units="1/cm"/>
          <inkml:channelProperty channel="Y" name="resolution" value="33.48214" units="1/cm"/>
          <inkml:channelProperty channel="T" name="resolution" value="1" units="1/dev"/>
        </inkml:channelProperties>
      </inkml:inkSource>
      <inkml:timestamp xml:id="ts0" timeString="2017-10-07T19:16:00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14843 17125 0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6963" y="479425"/>
            <a:ext cx="5121275" cy="384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5164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4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8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4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29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79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61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0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296"/>
            <a:ext cx="9144000" cy="47183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28600" y="457200"/>
            <a:ext cx="8763000" cy="1066800"/>
          </a:xfrm>
        </p:spPr>
        <p:txBody>
          <a:bodyPr anchor="ctr" anchorCtr="0"/>
          <a:lstStyle>
            <a:lvl1pPr algn="l">
              <a:defRPr sz="2800" baseline="0">
                <a:solidFill>
                  <a:srgbClr val="1F100B"/>
                </a:solidFill>
              </a:defRPr>
            </a:lvl1pPr>
          </a:lstStyle>
          <a:p>
            <a:r>
              <a:rPr lang="en-US" dirty="0"/>
              <a:t>Slide Deck 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9050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223484"/>
            <a:ext cx="1752600" cy="125351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4008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524000"/>
            <a:ext cx="8763000" cy="304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None/>
              <a:defRPr lang="en-US" sz="1800" b="0" i="1" kern="1200" baseline="0" dirty="0" smtClean="0">
                <a:solidFill>
                  <a:srgbClr val="4C271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Module Subtitle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86106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47800"/>
            <a:ext cx="8382000" cy="5181600"/>
          </a:xfrm>
        </p:spPr>
        <p:txBody>
          <a:bodyPr/>
          <a:lstStyle>
            <a:lvl1pPr marL="347663" indent="-347663"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latin typeface="+mn-lt"/>
              </a:defRPr>
            </a:lvl2pPr>
            <a:lvl3pPr marL="1022350" indent="-342900">
              <a:buFont typeface="Arial" pitchFamily="34" charset="0"/>
              <a:buChar char="•"/>
              <a:defRPr b="0">
                <a:latin typeface="+mn-lt"/>
              </a:defRPr>
            </a:lvl3pPr>
            <a:lvl4pPr marL="968375" indent="-285750">
              <a:buFont typeface="Arial" pitchFamily="34" charset="0"/>
              <a:buChar char="•"/>
              <a:defRPr/>
            </a:lvl4pPr>
            <a:lvl5pPr marL="965200" indent="-285750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7162800" y="457200"/>
            <a:ext cx="2133600" cy="685800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00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152400" y="4495800"/>
            <a:ext cx="6781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152400" y="4572000"/>
            <a:ext cx="6324600" cy="9906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23898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0" y="0"/>
            <a:ext cx="9144000" cy="990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52400" y="76200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7800"/>
            <a:ext cx="8382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/>
          <p:cNvSpPr/>
          <p:nvPr/>
        </p:nvSpPr>
        <p:spPr bwMode="hidden">
          <a:xfrm>
            <a:off x="0" y="990600"/>
            <a:ext cx="9144000" cy="45719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0" y="6812280"/>
            <a:ext cx="9144000" cy="4572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hidden">
          <a:xfrm>
            <a:off x="9098281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hidden">
          <a:xfrm>
            <a:off x="0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15362" y="6379369"/>
            <a:ext cx="353784" cy="328514"/>
            <a:chOff x="8615362" y="6379369"/>
            <a:chExt cx="353784" cy="328514"/>
          </a:xfrm>
        </p:grpSpPr>
        <p:pic>
          <p:nvPicPr>
            <p:cNvPr id="17" name="Picture 16" descr="CPT_Arrows_Trans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8627" y="6397618"/>
              <a:ext cx="291352" cy="28745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scene3d>
              <a:camera prst="perspectiveFront"/>
              <a:lightRig rig="threePt" dir="t"/>
            </a:scene3d>
          </p:spPr>
        </p:pic>
        <p:sp>
          <p:nvSpPr>
            <p:cNvPr id="19" name="Rectangle 18"/>
            <p:cNvSpPr/>
            <p:nvPr userDrawn="1"/>
          </p:nvSpPr>
          <p:spPr bwMode="hidden">
            <a:xfrm>
              <a:off x="8615362" y="6379369"/>
              <a:ext cx="353784" cy="32851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8" r:id="rId4"/>
    <p:sldLayoutId id="2147483659" r:id="rId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82625" indent="-334963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235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3pPr>
      <a:lvl4pPr marL="682625" indent="0" algn="l" defTabSz="914400" rtl="0" eaLnBrk="1" latinLnBrk="0" hangingPunct="1">
        <a:spcBef>
          <a:spcPct val="20000"/>
        </a:spcBef>
        <a:buFontTx/>
        <a:buNone/>
        <a:defRPr sz="1800" b="1" kern="1200">
          <a:solidFill>
            <a:schemeClr val="accent1">
              <a:lumMod val="75000"/>
            </a:schemeClr>
          </a:solidFill>
          <a:latin typeface="Lucida Console" pitchFamily="49" charset="0"/>
          <a:ea typeface="+mn-ea"/>
          <a:cs typeface="+mn-cs"/>
        </a:defRPr>
      </a:lvl4pPr>
      <a:lvl5pPr marL="679450" indent="3175" algn="l" defTabSz="914400" rtl="0" eaLnBrk="1" latinLnBrk="0" hangingPunct="1">
        <a:spcBef>
          <a:spcPct val="20000"/>
        </a:spcBef>
        <a:buFontTx/>
        <a:buNone/>
        <a:defRPr sz="1600" b="1" i="0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Developing in Power BI</a:t>
            </a:r>
            <a:b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dirty="0"/>
              <a:t>with Streaming Datasets and Real-time Dashboards</a:t>
            </a:r>
            <a:endParaRPr lang="en-US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10504F-36F4-4A82-BCA9-D00F63458B80}"/>
              </a:ext>
            </a:extLst>
          </p:cNvPr>
          <p:cNvSpPr/>
          <p:nvPr/>
        </p:nvSpPr>
        <p:spPr>
          <a:xfrm>
            <a:off x="228600" y="4953000"/>
            <a:ext cx="2743200" cy="1219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Presented by</a:t>
            </a:r>
          </a:p>
          <a:p>
            <a:r>
              <a:rPr lang="en-US" sz="3200" dirty="0">
                <a:solidFill>
                  <a:schemeClr val="tx1"/>
                </a:solidFill>
              </a:rPr>
              <a:t>Ted Pattison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Power BI MVP</a:t>
            </a:r>
          </a:p>
        </p:txBody>
      </p:sp>
    </p:spTree>
    <p:extLst>
      <p:ext uri="{BB962C8B-B14F-4D97-AF65-F5344CB8AC3E}">
        <p14:creationId xmlns:p14="http://schemas.microsoft.com/office/powerpoint/2010/main" val="530827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DCCB-FC77-460E-B669-2D9A0B0E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Hybrid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F24B-8949-4AC1-A3BE-CAC32FCA2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6" y="1295400"/>
            <a:ext cx="8382000" cy="5181600"/>
          </a:xfrm>
        </p:spPr>
        <p:txBody>
          <a:bodyPr>
            <a:noAutofit/>
          </a:bodyPr>
          <a:lstStyle/>
          <a:p>
            <a:r>
              <a:rPr lang="en-US" sz="2400" dirty="0"/>
              <a:t>Data stored in cloud-based cache </a:t>
            </a:r>
            <a:r>
              <a:rPr lang="en-US" sz="2400" b="1" dirty="0">
                <a:solidFill>
                  <a:schemeClr val="accent1"/>
                </a:solidFill>
              </a:rPr>
              <a:t>AND</a:t>
            </a:r>
            <a:r>
              <a:rPr lang="en-US" sz="2400" dirty="0"/>
              <a:t> in Azure SQL DB</a:t>
            </a:r>
          </a:p>
          <a:p>
            <a:r>
              <a:rPr lang="en-US" sz="2400" dirty="0"/>
              <a:t>Restricted to single table and no rich data modeling</a:t>
            </a:r>
          </a:p>
          <a:p>
            <a:r>
              <a:rPr lang="en-US" sz="2400" dirty="0"/>
              <a:t>Supported by streaming data tiles</a:t>
            </a:r>
          </a:p>
          <a:p>
            <a:r>
              <a:rPr lang="en-US" sz="2400" dirty="0"/>
              <a:t>Supported by Power BI report designer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0339A-1E21-4A4E-B17E-6DE0BDD4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97746"/>
            <a:ext cx="3798846" cy="217770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299D40D-1E8B-483A-94FE-522D971F7D0A}"/>
              </a:ext>
            </a:extLst>
          </p:cNvPr>
          <p:cNvGrpSpPr/>
          <p:nvPr/>
        </p:nvGrpSpPr>
        <p:grpSpPr>
          <a:xfrm>
            <a:off x="3352800" y="3409910"/>
            <a:ext cx="2895600" cy="1115894"/>
            <a:chOff x="3352800" y="3409910"/>
            <a:chExt cx="2895600" cy="111589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887FAAD-D0D5-423C-A617-FDD762287CF0}"/>
                </a:ext>
              </a:extLst>
            </p:cNvPr>
            <p:cNvGrpSpPr/>
            <p:nvPr/>
          </p:nvGrpSpPr>
          <p:grpSpPr>
            <a:xfrm>
              <a:off x="5179935" y="3409910"/>
              <a:ext cx="1068465" cy="1115894"/>
              <a:chOff x="5179935" y="3306131"/>
              <a:chExt cx="1295402" cy="135290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79C7D54-5D59-4136-B872-EE75BD2BA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9936" y="3599965"/>
                <a:ext cx="1295401" cy="10590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6203A2-DEFC-4AE9-8522-1219029C0EF0}"/>
                  </a:ext>
                </a:extLst>
              </p:cNvPr>
              <p:cNvSpPr/>
              <p:nvPr/>
            </p:nvSpPr>
            <p:spPr>
              <a:xfrm>
                <a:off x="5179935" y="3306131"/>
                <a:ext cx="1295401" cy="3238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Real-time Tiles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7A5E678-167C-4708-8F03-33EADB8FB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4103084"/>
              <a:ext cx="1752600" cy="257855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78354F-D644-4DE0-AA55-FC935EC0C5CF}"/>
              </a:ext>
            </a:extLst>
          </p:cNvPr>
          <p:cNvGrpSpPr/>
          <p:nvPr/>
        </p:nvGrpSpPr>
        <p:grpSpPr>
          <a:xfrm>
            <a:off x="3467098" y="4988249"/>
            <a:ext cx="3947858" cy="1087199"/>
            <a:chOff x="3467098" y="4988249"/>
            <a:chExt cx="3947858" cy="1087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F59B29-F6CC-4023-97C6-BF5A10907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399" y="4988249"/>
              <a:ext cx="1166557" cy="1087199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EA05E22-6D37-4E47-8FC6-118261AF0AB8}"/>
                </a:ext>
              </a:extLst>
            </p:cNvPr>
            <p:cNvCxnSpPr>
              <a:cxnSpLocks/>
            </p:cNvCxnSpPr>
            <p:nvPr/>
          </p:nvCxnSpPr>
          <p:spPr>
            <a:xfrm>
              <a:off x="3467098" y="5461352"/>
              <a:ext cx="2628902" cy="87234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964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15A1-5B61-4AB7-9038-8D13AE47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Dataset Party Tricks</a:t>
            </a:r>
          </a:p>
        </p:txBody>
      </p:sp>
    </p:spTree>
    <p:extLst>
      <p:ext uri="{BB962C8B-B14F-4D97-AF65-F5344CB8AC3E}">
        <p14:creationId xmlns:p14="http://schemas.microsoft.com/office/powerpoint/2010/main" val="3913854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Real-time Datasets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 Streaming Dataset with the API</a:t>
            </a:r>
          </a:p>
          <a:p>
            <a:r>
              <a:rPr lang="en-US" dirty="0"/>
              <a:t>Designing Dashboards with Streaming Data Tiles</a:t>
            </a:r>
          </a:p>
          <a:p>
            <a:r>
              <a:rPr lang="en-US" dirty="0"/>
              <a:t>Creating a Push Dataset with Real-time Data</a:t>
            </a:r>
          </a:p>
          <a:p>
            <a:r>
              <a:rPr lang="en-US" dirty="0"/>
              <a:t>Integrating Azure Streaming Analytics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9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A79A-A859-4E41-9341-342B49B8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Real-time Scenario Being Simulated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F4C91-A5D8-4D6F-97DC-EEF32E53E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Heisenberg labs processes chemicals</a:t>
            </a:r>
          </a:p>
          <a:p>
            <a:pPr lvl="1"/>
            <a:r>
              <a:rPr lang="en-US" dirty="0"/>
              <a:t>Required to monitor temperatures during processing</a:t>
            </a:r>
          </a:p>
          <a:p>
            <a:pPr lvl="1"/>
            <a:r>
              <a:rPr lang="en-US" dirty="0"/>
              <a:t>Temperature must be monitored on per-second basis</a:t>
            </a:r>
          </a:p>
          <a:p>
            <a:pPr lvl="1"/>
            <a:r>
              <a:rPr lang="en-US" dirty="0"/>
              <a:t>Send alerts if temperature exceeds preset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77FF8-BE7F-461A-80FF-78DAD0E8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005" y="3394992"/>
            <a:ext cx="3279178" cy="2830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B47AD-A15F-44F0-8DC1-7ABBAA8E4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09"/>
          <a:stretch/>
        </p:blipFill>
        <p:spPr>
          <a:xfrm>
            <a:off x="1219200" y="3392683"/>
            <a:ext cx="3578989" cy="28177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38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StreamingDatasetsDemo Project</a:t>
            </a:r>
            <a:endParaRPr lang="en-US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Console application project in Visual Studio 2017</a:t>
            </a:r>
          </a:p>
          <a:p>
            <a:pPr lvl="1"/>
            <a:r>
              <a:rPr lang="en-US" sz="2000" dirty="0"/>
              <a:t>Installed package for Azure AD Authentication library</a:t>
            </a:r>
          </a:p>
          <a:p>
            <a:pPr lvl="1"/>
            <a:r>
              <a:rPr lang="en-US" sz="2000" dirty="0"/>
              <a:t>Installed package to serialize .NET objects to JSON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AEAEF-D56F-41EA-8D37-BCB7A01E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52800"/>
            <a:ext cx="3453481" cy="27595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753A0-2DA7-455F-834E-0FA0DDEC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218" y="4914900"/>
            <a:ext cx="6013621" cy="1524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0DCFC9-1681-4F5D-98DF-718EA07F4F0E}"/>
              </a:ext>
            </a:extLst>
          </p:cNvPr>
          <p:cNvGrpSpPr/>
          <p:nvPr/>
        </p:nvGrpSpPr>
        <p:grpSpPr>
          <a:xfrm>
            <a:off x="4158080" y="2933700"/>
            <a:ext cx="4394359" cy="1600200"/>
            <a:chOff x="4521041" y="3810000"/>
            <a:chExt cx="4394359" cy="16002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D77FB33-1A52-4B54-81CE-7A78F9F43ADC}"/>
                </a:ext>
              </a:extLst>
            </p:cNvPr>
            <p:cNvSpPr/>
            <p:nvPr/>
          </p:nvSpPr>
          <p:spPr>
            <a:xfrm>
              <a:off x="4521041" y="3810000"/>
              <a:ext cx="4394359" cy="1600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564B2E-1AC7-4124-8BFC-FC370259B93E}"/>
                </a:ext>
              </a:extLst>
            </p:cNvPr>
            <p:cNvGrpSpPr/>
            <p:nvPr/>
          </p:nvGrpSpPr>
          <p:grpSpPr>
            <a:xfrm>
              <a:off x="7028124" y="4017548"/>
              <a:ext cx="1811076" cy="1176240"/>
              <a:chOff x="7038900" y="1795244"/>
              <a:chExt cx="1689900" cy="102139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DD50C61-D0A2-4E50-8174-51EEA8638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8900" y="1795244"/>
                <a:ext cx="1689900" cy="102139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8CF85-0BF4-44CC-9577-83AFC04F2302}"/>
                  </a:ext>
                </a:extLst>
              </p:cNvPr>
              <p:cNvSpPr txBox="1"/>
              <p:nvPr/>
            </p:nvSpPr>
            <p:spPr>
              <a:xfrm>
                <a:off x="7444150" y="2067262"/>
                <a:ext cx="10166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Power BI</a:t>
                </a:r>
              </a:p>
              <a:p>
                <a:pPr algn="ctr"/>
                <a:r>
                  <a:rPr lang="en-US" sz="1600" dirty="0"/>
                  <a:t>Service</a:t>
                </a:r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A949B4-488B-4DEB-A4D8-0E2E4B50750E}"/>
                </a:ext>
              </a:extLst>
            </p:cNvPr>
            <p:cNvSpPr/>
            <p:nvPr/>
          </p:nvSpPr>
          <p:spPr>
            <a:xfrm>
              <a:off x="4659527" y="4110368"/>
              <a:ext cx="1260453" cy="9906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</a:rPr>
                <a:t>Custom</a:t>
              </a:r>
            </a:p>
            <a:p>
              <a:pPr algn="ctr"/>
              <a:r>
                <a:rPr lang="en-US" sz="1400" i="1" dirty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endParaRPr lang="en-US" sz="400" i="1" dirty="0">
                <a:solidFill>
                  <a:srgbClr val="C00000"/>
                </a:solidFill>
              </a:endParaRPr>
            </a:p>
            <a:p>
              <a:pPr algn="ctr"/>
              <a:r>
                <a:rPr lang="en-US" sz="1000" dirty="0">
                  <a:solidFill>
                    <a:srgbClr val="C00000"/>
                  </a:solidFill>
                  <a:latin typeface="+mj-lt"/>
                </a:rPr>
                <a:t>Power</a:t>
              </a:r>
              <a:r>
                <a:rPr lang="en-US" sz="1050" dirty="0">
                  <a:solidFill>
                    <a:srgbClr val="C00000"/>
                  </a:solidFill>
                  <a:latin typeface="+mj-lt"/>
                </a:rPr>
                <a:t> BI</a:t>
              </a:r>
            </a:p>
            <a:p>
              <a:pPr algn="ctr"/>
              <a:r>
                <a:rPr lang="en-US" sz="1050" dirty="0">
                  <a:solidFill>
                    <a:srgbClr val="C00000"/>
                  </a:solidFill>
                  <a:latin typeface="+mj-lt"/>
                </a:rPr>
                <a:t>Service API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F7E0025-A156-49FD-AF9C-759FFE764FBF}"/>
                </a:ext>
              </a:extLst>
            </p:cNvPr>
            <p:cNvSpPr/>
            <p:nvPr/>
          </p:nvSpPr>
          <p:spPr>
            <a:xfrm>
              <a:off x="6058466" y="4337847"/>
              <a:ext cx="875734" cy="544506"/>
            </a:xfrm>
            <a:prstGeom prst="rightArrow">
              <a:avLst>
                <a:gd name="adj1" fmla="val 55505"/>
                <a:gd name="adj2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+mj-lt"/>
                </a:rPr>
                <a:t>Push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37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Executing Power BI Service API Calls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/>
              <a:t>Generic helper methods designed to execute HTTP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70" y="1905000"/>
            <a:ext cx="6789172" cy="21979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81545" y="4373033"/>
            <a:ext cx="6822411" cy="15705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7991" y="4699198"/>
            <a:ext cx="1979828" cy="9182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25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5535360" y="4699198"/>
            <a:ext cx="2164724" cy="91824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25" b="1" dirty="0">
                <a:latin typeface="Arial" panose="020B0604020202020204" pitchFamily="34" charset="0"/>
                <a:cs typeface="Arial" panose="020B0604020202020204" pitchFamily="34" charset="0"/>
              </a:rPr>
              <a:t>Power BI Service</a:t>
            </a: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87819" y="4636873"/>
            <a:ext cx="2347541" cy="1042890"/>
            <a:chOff x="4683360" y="4763116"/>
            <a:chExt cx="2392864" cy="106414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683360" y="5305785"/>
              <a:ext cx="2392864" cy="0"/>
            </a:xfrm>
            <a:prstGeom prst="straightConnector1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288988" y="4763116"/>
              <a:ext cx="1067260" cy="10641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900" b="1" dirty="0">
                  <a:solidFill>
                    <a:schemeClr val="tx1"/>
                  </a:solidFill>
                </a:rPr>
                <a:t>HTTP POST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382161" y="5023851"/>
              <a:ext cx="885148" cy="21834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Token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382161" y="5305785"/>
              <a:ext cx="885148" cy="43243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JSON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836519" y="2248134"/>
            <a:ext cx="224367" cy="224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900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848586" y="3399169"/>
            <a:ext cx="224367" cy="224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9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988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a Streaming Dataset</a:t>
            </a:r>
          </a:p>
        </p:txBody>
      </p:sp>
      <p:sp>
        <p:nvSpPr>
          <p:cNvPr id="26627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Streaming dataset created using JSON schema definition</a:t>
            </a:r>
          </a:p>
          <a:p>
            <a:pPr lvl="1"/>
            <a:r>
              <a:rPr lang="en-US" altLang="en-US" sz="2000" dirty="0"/>
              <a:t>Streaming dataset limited to a single table</a:t>
            </a:r>
          </a:p>
          <a:p>
            <a:pPr lvl="1"/>
            <a:r>
              <a:rPr lang="en-US" altLang="en-US" sz="2000" dirty="0"/>
              <a:t>Columns defined using name and datatype</a:t>
            </a:r>
          </a:p>
          <a:p>
            <a:pPr lvl="1"/>
            <a:r>
              <a:rPr lang="en-US" altLang="en-US" sz="2000" dirty="0"/>
              <a:t>No support for any other column properties (e.g. formatting)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343E3-FE6F-44D8-89A7-11E784A7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28108"/>
            <a:ext cx="4876800" cy="35012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7545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51F98D-F367-4AC3-892F-A4C61A712DF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09526" y="5526101"/>
            <a:ext cx="1587749" cy="2437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Custom Dataset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Dataset created by executing HTTP POST operation</a:t>
            </a:r>
          </a:p>
          <a:p>
            <a:pPr lvl="1"/>
            <a:r>
              <a:rPr lang="en-US" sz="2000" dirty="0"/>
              <a:t>One-time operation done as application begins running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4566106"/>
            <a:ext cx="2707091" cy="18468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8580"/>
          <a:lstStyle/>
          <a:p>
            <a:pPr algn="ctr">
              <a:defRPr/>
            </a:pPr>
            <a:r>
              <a:rPr lang="en-US" sz="1125" b="1" dirty="0">
                <a:latin typeface="Arial" panose="020B0604020202020204" pitchFamily="34" charset="0"/>
                <a:cs typeface="Arial" panose="020B0604020202020204" pitchFamily="34" charset="0"/>
              </a:rPr>
              <a:t>Power BI Service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6" y="2438400"/>
            <a:ext cx="7631816" cy="17408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FA5E612-75C1-44E8-8EDA-6AAB5037CB6A}"/>
              </a:ext>
            </a:extLst>
          </p:cNvPr>
          <p:cNvGrpSpPr/>
          <p:nvPr/>
        </p:nvGrpSpPr>
        <p:grpSpPr>
          <a:xfrm>
            <a:off x="3579361" y="4933928"/>
            <a:ext cx="1534462" cy="830005"/>
            <a:chOff x="3579361" y="4933928"/>
            <a:chExt cx="1534462" cy="830005"/>
          </a:xfrm>
        </p:grpSpPr>
        <p:cxnSp>
          <p:nvCxnSpPr>
            <p:cNvPr id="10" name="Straight Arrow Connector 9"/>
            <p:cNvCxnSpPr/>
            <p:nvPr/>
          </p:nvCxnSpPr>
          <p:spPr bwMode="auto">
            <a:xfrm flipV="1">
              <a:off x="3579361" y="5359522"/>
              <a:ext cx="1534462" cy="9630"/>
            </a:xfrm>
            <a:prstGeom prst="straightConnector1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EAE2DD-5206-4B94-B918-348028AAAC14}"/>
                </a:ext>
              </a:extLst>
            </p:cNvPr>
            <p:cNvGrpSpPr/>
            <p:nvPr/>
          </p:nvGrpSpPr>
          <p:grpSpPr>
            <a:xfrm>
              <a:off x="3908814" y="4933928"/>
              <a:ext cx="773498" cy="830005"/>
              <a:chOff x="3908814" y="4933928"/>
              <a:chExt cx="773498" cy="830005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3908814" y="4933928"/>
                <a:ext cx="773498" cy="8300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sz="750" b="1" dirty="0">
                    <a:solidFill>
                      <a:schemeClr val="tx1"/>
                    </a:solidFill>
                  </a:rPr>
                  <a:t>HTTP POST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 bwMode="auto">
              <a:xfrm>
                <a:off x="3976853" y="5357597"/>
                <a:ext cx="641001" cy="33700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675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JSON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 bwMode="auto">
              <a:xfrm>
                <a:off x="3976853" y="5136133"/>
                <a:ext cx="641001" cy="171394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45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Access Token</a:t>
                </a:r>
              </a:p>
            </p:txBody>
          </p:sp>
        </p:grpSp>
      </p:grpSp>
      <p:sp>
        <p:nvSpPr>
          <p:cNvPr id="4" name="Rectangle 3"/>
          <p:cNvSpPr/>
          <p:nvPr/>
        </p:nvSpPr>
        <p:spPr bwMode="auto">
          <a:xfrm>
            <a:off x="5421790" y="4949334"/>
            <a:ext cx="2223415" cy="12806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8580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My Streaming Dataset</a:t>
            </a:r>
          </a:p>
        </p:txBody>
      </p:sp>
      <p:grpSp>
        <p:nvGrpSpPr>
          <p:cNvPr id="27664" name="Group 10"/>
          <p:cNvGrpSpPr>
            <a:grpSpLocks/>
          </p:cNvGrpSpPr>
          <p:nvPr/>
        </p:nvGrpSpPr>
        <p:grpSpPr bwMode="auto">
          <a:xfrm>
            <a:off x="5550755" y="5322915"/>
            <a:ext cx="1880736" cy="763615"/>
            <a:chOff x="7924800" y="5355406"/>
            <a:chExt cx="1295400" cy="839384"/>
          </a:xfrm>
        </p:grpSpPr>
        <p:sp>
          <p:nvSpPr>
            <p:cNvPr id="13" name="Rectangle 12"/>
            <p:cNvSpPr/>
            <p:nvPr/>
          </p:nvSpPr>
          <p:spPr>
            <a:xfrm>
              <a:off x="7924741" y="5355426"/>
              <a:ext cx="1295424" cy="8403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900" b="1" dirty="0" err="1">
                  <a:solidFill>
                    <a:schemeClr val="tx1"/>
                  </a:solidFill>
                </a:rPr>
                <a:t>TemperatureReadings</a:t>
              </a:r>
              <a:r>
                <a:rPr lang="en-US" sz="900" dirty="0">
                  <a:solidFill>
                    <a:schemeClr val="tx1"/>
                  </a:solidFill>
                </a:rPr>
                <a:t> table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924741" y="5639084"/>
              <a:ext cx="1295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000943" y="5715290"/>
              <a:ext cx="11430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000943" y="5791497"/>
              <a:ext cx="11430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000943" y="5867703"/>
              <a:ext cx="11430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000943" y="5943910"/>
              <a:ext cx="11430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000943" y="6020116"/>
              <a:ext cx="11430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000943" y="6096323"/>
              <a:ext cx="11430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412955" y="2754227"/>
            <a:ext cx="238795" cy="22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900" dirty="0"/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412955" y="3251074"/>
            <a:ext cx="207983" cy="207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900" dirty="0"/>
              <a:t>2</a:t>
            </a:r>
          </a:p>
        </p:txBody>
      </p:sp>
      <p:sp>
        <p:nvSpPr>
          <p:cNvPr id="35" name="Oval 34"/>
          <p:cNvSpPr/>
          <p:nvPr/>
        </p:nvSpPr>
        <p:spPr>
          <a:xfrm>
            <a:off x="428360" y="3850866"/>
            <a:ext cx="207983" cy="207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900" dirty="0"/>
              <a:t>3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E5B0A3D-B9CB-4FE8-83E5-723F4DF2C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26" y="4427566"/>
            <a:ext cx="2590800" cy="18600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750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Adding Rows by Converting C# to JSON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C5798-5104-4AF9-9905-21686350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186382"/>
            <a:ext cx="3605071" cy="2436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37783-6F79-46A5-98B1-32A387AA7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8" y="1160169"/>
            <a:ext cx="8224982" cy="285849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B90C63-1EAF-46A7-8A7A-F38640A6F2BF}"/>
              </a:ext>
            </a:extLst>
          </p:cNvPr>
          <p:cNvGrpSpPr/>
          <p:nvPr/>
        </p:nvGrpSpPr>
        <p:grpSpPr>
          <a:xfrm>
            <a:off x="3810000" y="4186381"/>
            <a:ext cx="3988461" cy="2436345"/>
            <a:chOff x="3810000" y="4186381"/>
            <a:chExt cx="3988461" cy="24363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35A315-2A01-4703-9F4C-A96DFCC96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6173" y="4186381"/>
              <a:ext cx="3322288" cy="24363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55F05A59-B346-4B19-AD02-459250E5857A}"/>
                </a:ext>
              </a:extLst>
            </p:cNvPr>
            <p:cNvSpPr/>
            <p:nvPr/>
          </p:nvSpPr>
          <p:spPr>
            <a:xfrm>
              <a:off x="3810000" y="51054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210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4A86-C332-49E1-A508-58A353CA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Streaming Dataset using the Power BI Service API</a:t>
            </a:r>
          </a:p>
        </p:txBody>
      </p:sp>
    </p:spTree>
    <p:extLst>
      <p:ext uri="{BB962C8B-B14F-4D97-AF65-F5344CB8AC3E}">
        <p14:creationId xmlns:p14="http://schemas.microsoft.com/office/powerpoint/2010/main" val="389349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1EA2-CBB8-4493-8AC4-0934AEB4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B11E-F755-49F1-A293-08149B48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5638800" cy="16039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C70EA-27B3-45DC-AA6E-DB56A9DE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91" y="3200400"/>
            <a:ext cx="5615709" cy="15526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FF21BC-869F-493E-8034-F3C8AA2BDCD9}"/>
              </a:ext>
            </a:extLst>
          </p:cNvPr>
          <p:cNvGrpSpPr/>
          <p:nvPr/>
        </p:nvGrpSpPr>
        <p:grpSpPr>
          <a:xfrm>
            <a:off x="643168" y="4953000"/>
            <a:ext cx="5605232" cy="1512683"/>
            <a:chOff x="643168" y="4953000"/>
            <a:chExt cx="5605232" cy="15126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8EDDD4-DE9E-4749-86AC-01E308775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168" y="4953000"/>
              <a:ext cx="1400452" cy="151268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84077A-FB74-4F63-8F27-E8E778998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1374"/>
            <a:stretch/>
          </p:blipFill>
          <p:spPr>
            <a:xfrm>
              <a:off x="2043621" y="4953000"/>
              <a:ext cx="4204779" cy="151268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225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Real-time Datasets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 Streaming Dataset with the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Dashboards with Streaming Data Tiles</a:t>
            </a:r>
          </a:p>
          <a:p>
            <a:r>
              <a:rPr lang="en-US" dirty="0"/>
              <a:t>Creating a Push Dataset with Real-time Data</a:t>
            </a:r>
          </a:p>
          <a:p>
            <a:r>
              <a:rPr lang="en-US" dirty="0"/>
              <a:t>Integrating Azure Streaming Analytics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76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5433-E61D-4667-B34F-1A8B1562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 Tiles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64EA7-8679-4A3A-BCE9-87A05CC2D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Streaming Data surfaced using Streaming Data Tiles</a:t>
            </a:r>
          </a:p>
          <a:p>
            <a:pPr lvl="1"/>
            <a:r>
              <a:rPr lang="en-US" sz="2000" dirty="0"/>
              <a:t>Used to surface data values from streaming dataset cache</a:t>
            </a:r>
          </a:p>
          <a:p>
            <a:pPr lvl="1"/>
            <a:r>
              <a:rPr lang="en-US" sz="2000" dirty="0"/>
              <a:t>Optimized to provide smooth animations for real-time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Available set of streaming titles as of today</a:t>
            </a:r>
          </a:p>
          <a:p>
            <a:pPr lvl="1"/>
            <a:r>
              <a:rPr lang="en-US" sz="2000" dirty="0"/>
              <a:t>Card</a:t>
            </a:r>
          </a:p>
          <a:p>
            <a:pPr lvl="1"/>
            <a:r>
              <a:rPr lang="en-US" sz="2000" dirty="0"/>
              <a:t>Gauge</a:t>
            </a:r>
          </a:p>
          <a:p>
            <a:pPr lvl="1"/>
            <a:r>
              <a:rPr lang="en-US" sz="2000" dirty="0"/>
              <a:t>Line chart</a:t>
            </a:r>
          </a:p>
          <a:p>
            <a:pPr lvl="1"/>
            <a:r>
              <a:rPr lang="en-US" sz="2000" dirty="0"/>
              <a:t>Cluster Bar Chart</a:t>
            </a:r>
          </a:p>
          <a:p>
            <a:pPr lvl="1"/>
            <a:r>
              <a:rPr lang="en-US" sz="2000" dirty="0"/>
              <a:t>Cluster Column Chart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9C8D4-D3D5-4185-ACEC-E52CADD5B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721455"/>
            <a:ext cx="4191000" cy="29079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412F825-45F7-47E1-B623-4B91F29FD6D1}"/>
              </a:ext>
            </a:extLst>
          </p:cNvPr>
          <p:cNvSpPr/>
          <p:nvPr/>
        </p:nvSpPr>
        <p:spPr>
          <a:xfrm>
            <a:off x="4010891" y="3806891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B2B2-9E8B-425A-B0C1-5F421FB5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Creating Dashboards with Streaming Datasets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763AA-6C4A-47F4-9A91-2C34E907C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cannot use the Power BI report designer</a:t>
            </a:r>
          </a:p>
          <a:p>
            <a:pPr lvl="1"/>
            <a:r>
              <a:rPr lang="en-US" sz="2000" dirty="0"/>
              <a:t>Instead, you add real-time data tiles directly to a dashboard</a:t>
            </a:r>
          </a:p>
          <a:p>
            <a:pPr lvl="1"/>
            <a:r>
              <a:rPr lang="en-US" sz="2000" dirty="0"/>
              <a:t>Real-time data tiles different from standard set of Power BI visuals</a:t>
            </a:r>
          </a:p>
          <a:p>
            <a:pPr lvl="1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0F890-2518-4EC3-850E-714698B1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2" y="2915011"/>
            <a:ext cx="6248400" cy="256717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FFCCB-80FD-4FF6-BFA1-25D2EA16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809" y="2895600"/>
            <a:ext cx="2752126" cy="359347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06E2385-BA5A-465B-8927-04EA0F4CFFB7}"/>
              </a:ext>
            </a:extLst>
          </p:cNvPr>
          <p:cNvSpPr/>
          <p:nvPr/>
        </p:nvSpPr>
        <p:spPr>
          <a:xfrm>
            <a:off x="5254857" y="5835338"/>
            <a:ext cx="6477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CF15-9315-496F-A326-9A9AC284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Streaming Data Tile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D060E-B70D-479D-B439-20274A4C9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When creating a streaming data tile…</a:t>
            </a:r>
          </a:p>
          <a:p>
            <a:pPr lvl="1"/>
            <a:r>
              <a:rPr lang="en-US" sz="2000" dirty="0"/>
              <a:t>Select dataset that is a streaming dataset or a hybrid dataset</a:t>
            </a:r>
          </a:p>
          <a:p>
            <a:pPr lvl="1"/>
            <a:r>
              <a:rPr lang="en-US" sz="2000" dirty="0"/>
              <a:t>Choose the type of data streaming tile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DE9B4-83F5-455C-989F-028837C6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19400"/>
            <a:ext cx="2810748" cy="35561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05634-8F0B-46F5-85D8-EA03D8B1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819400"/>
            <a:ext cx="2810748" cy="358774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017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CE1A-375C-4745-AD47-70DB79D6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Data Tile Field Pane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FDD24-9AE6-49F5-951A-A410BED6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6881813" cy="50746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5C1B77B-8510-4094-9DC8-56901B3235AF}"/>
              </a:ext>
            </a:extLst>
          </p:cNvPr>
          <p:cNvSpPr/>
          <p:nvPr/>
        </p:nvSpPr>
        <p:spPr>
          <a:xfrm>
            <a:off x="4267200" y="2895600"/>
            <a:ext cx="616974" cy="437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437F-27EF-4DAE-B180-096CEFDD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Data Tile Format Pane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A5CB7-79DF-41A0-B079-9917277C7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6873968" cy="50746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A226335-0328-42BC-AE31-285AD8190DDD}"/>
              </a:ext>
            </a:extLst>
          </p:cNvPr>
          <p:cNvSpPr/>
          <p:nvPr/>
        </p:nvSpPr>
        <p:spPr>
          <a:xfrm>
            <a:off x="6262255" y="2941781"/>
            <a:ext cx="616974" cy="437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9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44A-3702-4945-8A5F-0F9911DF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Gauge Tile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DDC1-A1E0-4AC9-A211-AD5E5739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6832803" cy="53317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398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64F4-62B6-4A6A-9CC5-EDEF567D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Line Chart Tile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9A7E8-1C1F-4D34-B15A-E9B68CB9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7696200" cy="47918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4978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679A-22D2-464B-B1DA-4DA3D4B1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Clustered Bar Chart Tile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FF1F6-0BBC-46E8-8605-CF944D5E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6" y="1600200"/>
            <a:ext cx="8250867" cy="4114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416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Real-time Datasets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 Streaming Dataset with the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Dashboards with Streaming Data Tiles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 Push Dataset with Real-time Data</a:t>
            </a:r>
          </a:p>
          <a:p>
            <a:r>
              <a:rPr lang="en-US" dirty="0"/>
              <a:t>Integrating Azure Streaming Analytics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6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and Slides for this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181600"/>
          </a:xfrm>
        </p:spPr>
        <p:txBody>
          <a:bodyPr>
            <a:normAutofit/>
          </a:bodyPr>
          <a:lstStyle/>
          <a:p>
            <a:r>
              <a:rPr lang="en-US" sz="2100" b="1" dirty="0"/>
              <a:t>https://github.com/CriticalPathTraining/RealtimeDashboards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EE2E-22C3-4D05-9968-A2FF7815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981200"/>
            <a:ext cx="7620000" cy="42250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3081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Real-time Scenario Being Simulated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Contribution website accepts contributions from donors</a:t>
            </a:r>
          </a:p>
          <a:p>
            <a:pPr lvl="1">
              <a:defRPr/>
            </a:pPr>
            <a:r>
              <a:rPr lang="en-US" sz="2000" dirty="0"/>
              <a:t>Website calls web service to process credit card transaction</a:t>
            </a:r>
          </a:p>
          <a:p>
            <a:pPr lvl="1">
              <a:defRPr/>
            </a:pPr>
            <a:r>
              <a:rPr lang="en-US" sz="2000" dirty="0"/>
              <a:t>Website calls to Power BI REST API to create &amp; update dataset</a:t>
            </a:r>
          </a:p>
          <a:p>
            <a:pPr lvl="1">
              <a:defRPr/>
            </a:pPr>
            <a:endParaRPr lang="en-US" sz="2000" dirty="0"/>
          </a:p>
        </p:txBody>
      </p:sp>
      <p:grpSp>
        <p:nvGrpSpPr>
          <p:cNvPr id="31748" name="Group 16"/>
          <p:cNvGrpSpPr>
            <a:grpSpLocks/>
          </p:cNvGrpSpPr>
          <p:nvPr/>
        </p:nvGrpSpPr>
        <p:grpSpPr bwMode="auto">
          <a:xfrm>
            <a:off x="533400" y="2895600"/>
            <a:ext cx="5046566" cy="2680988"/>
            <a:chOff x="318837" y="1248871"/>
            <a:chExt cx="8520363" cy="4923329"/>
          </a:xfrm>
        </p:grpSpPr>
        <p:pic>
          <p:nvPicPr>
            <p:cNvPr id="31756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1248871"/>
              <a:ext cx="8515350" cy="491409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22536" y="1707416"/>
              <a:ext cx="8512967" cy="44567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600"/>
            </a:p>
          </p:txBody>
        </p:sp>
        <p:pic>
          <p:nvPicPr>
            <p:cNvPr id="31758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11" y="2849071"/>
              <a:ext cx="8153400" cy="2689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33629" y="1707416"/>
              <a:ext cx="8501874" cy="8567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7702" y="1377585"/>
              <a:ext cx="813576" cy="12067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225" b="1" dirty="0">
                  <a:solidFill>
                    <a:schemeClr val="tx1"/>
                  </a:solidFill>
                </a:rPr>
                <a:t>Vote for Joe</a:t>
              </a:r>
            </a:p>
          </p:txBody>
        </p:sp>
        <p:pic>
          <p:nvPicPr>
            <p:cNvPr id="31761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86" r="5380" b="14632"/>
            <a:stretch>
              <a:fillRect/>
            </a:stretch>
          </p:blipFill>
          <p:spPr bwMode="auto">
            <a:xfrm>
              <a:off x="342211" y="1714335"/>
              <a:ext cx="1752600" cy="83052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164177" y="1655127"/>
              <a:ext cx="1759550" cy="5556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825" dirty="0">
                  <a:solidFill>
                    <a:schemeClr val="bg1"/>
                  </a:solidFill>
                </a:rPr>
                <a:t>Vote for Joe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45535" y="2161941"/>
              <a:ext cx="1819296" cy="4386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25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He’ll back an alpaca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3629" y="2544060"/>
              <a:ext cx="8501874" cy="2373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6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79018" y="2540039"/>
              <a:ext cx="896954" cy="3216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5" dirty="0"/>
                <a:t>Back an Alpaca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06779" y="2544060"/>
              <a:ext cx="646761" cy="3216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5" dirty="0"/>
                <a:t>Donate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12959" y="2540039"/>
              <a:ext cx="850557" cy="3217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5" dirty="0"/>
                <a:t>Related Links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22535" y="2540039"/>
              <a:ext cx="848407" cy="3216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5" dirty="0"/>
                <a:t>Privacy Policy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18837" y="5934884"/>
              <a:ext cx="8516666" cy="2373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300" dirty="0"/>
                <a:t>Copyright 2016 – Alpaca Joe’s Super Pac to Get Back to the Facts When a Jackass Attacks an Alpaca - All Right Reserved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118291" y="4104665"/>
            <a:ext cx="2484434" cy="765176"/>
            <a:chOff x="8318013" y="3484308"/>
            <a:chExt cx="3313629" cy="1020126"/>
          </a:xfrm>
        </p:grpSpPr>
        <p:sp>
          <p:nvSpPr>
            <p:cNvPr id="4" name="Rectangle 3"/>
            <p:cNvSpPr/>
            <p:nvPr/>
          </p:nvSpPr>
          <p:spPr>
            <a:xfrm>
              <a:off x="9613819" y="3484308"/>
              <a:ext cx="2017823" cy="96509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Credit Card Authority</a:t>
              </a:r>
            </a:p>
          </p:txBody>
        </p:sp>
        <p:cxnSp>
          <p:nvCxnSpPr>
            <p:cNvPr id="7" name="Straight Arrow Connector 6"/>
            <p:cNvCxnSpPr>
              <a:stCxn id="3" idx="3"/>
              <a:endCxn id="4" idx="1"/>
            </p:cNvCxnSpPr>
            <p:nvPr/>
          </p:nvCxnSpPr>
          <p:spPr>
            <a:xfrm flipV="1">
              <a:off x="8318013" y="3966857"/>
              <a:ext cx="1295805" cy="5375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118291" y="4869841"/>
            <a:ext cx="2478084" cy="831850"/>
            <a:chOff x="8318012" y="4504432"/>
            <a:chExt cx="3305495" cy="1109154"/>
          </a:xfrm>
        </p:grpSpPr>
        <p:sp>
          <p:nvSpPr>
            <p:cNvPr id="5" name="Rectangle 4"/>
            <p:cNvSpPr/>
            <p:nvPr/>
          </p:nvSpPr>
          <p:spPr>
            <a:xfrm>
              <a:off x="9607598" y="4648368"/>
              <a:ext cx="2015909" cy="96521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Power BI Service</a:t>
              </a:r>
            </a:p>
          </p:txBody>
        </p:sp>
        <p:cxnSp>
          <p:nvCxnSpPr>
            <p:cNvPr id="9" name="Straight Arrow Connector 8"/>
            <p:cNvCxnSpPr>
              <a:stCxn id="3" idx="3"/>
              <a:endCxn id="5" idx="1"/>
            </p:cNvCxnSpPr>
            <p:nvPr/>
          </p:nvCxnSpPr>
          <p:spPr>
            <a:xfrm>
              <a:off x="8318012" y="4504432"/>
              <a:ext cx="1289586" cy="626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605405" y="4507891"/>
            <a:ext cx="1512887" cy="7239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Contributions</a:t>
            </a:r>
          </a:p>
          <a:p>
            <a:pPr algn="ctr">
              <a:defRPr/>
            </a:pPr>
            <a:r>
              <a:rPr lang="en-US" sz="1600" dirty="0"/>
              <a:t>Web Site</a:t>
            </a:r>
          </a:p>
        </p:txBody>
      </p:sp>
    </p:spTree>
    <p:extLst>
      <p:ext uri="{BB962C8B-B14F-4D97-AF65-F5344CB8AC3E}">
        <p14:creationId xmlns:p14="http://schemas.microsoft.com/office/powerpoint/2010/main" val="374795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a Push Dataset</a:t>
            </a:r>
          </a:p>
        </p:txBody>
      </p:sp>
      <p:sp>
        <p:nvSpPr>
          <p:cNvPr id="26627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/>
              <a:t>Push dataset created using JSON schema definition</a:t>
            </a:r>
          </a:p>
          <a:p>
            <a:pPr lvl="1"/>
            <a:r>
              <a:rPr lang="en-US" altLang="en-US" sz="1800" dirty="0"/>
              <a:t>Push dataset can contain multiple tables and table relationships</a:t>
            </a:r>
          </a:p>
          <a:p>
            <a:pPr lvl="1"/>
            <a:r>
              <a:rPr lang="en-US" altLang="en-US" sz="1800" dirty="0"/>
              <a:t>Tables can contains measures as well as columns</a:t>
            </a:r>
          </a:p>
          <a:p>
            <a:pPr lvl="1"/>
            <a:r>
              <a:rPr lang="en-US" altLang="en-US" sz="1800" dirty="0"/>
              <a:t>Columns &amp; measures can be defined with </a:t>
            </a:r>
            <a:r>
              <a:rPr lang="en-US" altLang="en-US" sz="1800" dirty="0" err="1"/>
              <a:t>formatString</a:t>
            </a:r>
            <a:r>
              <a:rPr lang="en-US" altLang="en-US" sz="1800" dirty="0"/>
              <a:t> &amp; </a:t>
            </a:r>
            <a:r>
              <a:rPr lang="en-US" altLang="en-US" sz="1800" dirty="0" err="1"/>
              <a:t>dataCategory</a:t>
            </a:r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772C2-BFEC-4756-9DF1-BB17A176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84" y="2895600"/>
            <a:ext cx="8165400" cy="381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5810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Creating a Tumbling Time Window</a:t>
            </a: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1714500"/>
            <a:ext cx="7788275" cy="4171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14700" y="1714500"/>
            <a:ext cx="2343150" cy="41719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1714500"/>
            <a:ext cx="2686050" cy="41719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57850" y="1724025"/>
            <a:ext cx="628650" cy="41719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43650" y="1714500"/>
            <a:ext cx="571500" cy="41719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72300" y="1714500"/>
            <a:ext cx="628650" cy="41719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58101" y="1714500"/>
            <a:ext cx="758825" cy="41719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29450" y="2000250"/>
            <a:ext cx="514350" cy="74295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29450" y="2754314"/>
            <a:ext cx="514350" cy="3095625"/>
          </a:xfrm>
          <a:prstGeom prst="rect">
            <a:avLst/>
          </a:prstGeom>
          <a:solidFill>
            <a:schemeClr val="tx2">
              <a:lumMod val="10000"/>
              <a:lumOff val="90000"/>
              <a:alpha val="5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9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6AC2-BC07-4C16-9EC5-46BA2414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Real-time Dashboard using a Push Dataset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2AD2D7-7417-448C-95D3-6077DDC6756A}"/>
                  </a:ext>
                </a:extLst>
              </p14:cNvPr>
              <p14:cNvContentPartPr/>
              <p14:nvPr/>
            </p14:nvContentPartPr>
            <p14:xfrm>
              <a:off x="5343480" y="61650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2AD2D7-7417-448C-95D3-6077DDC675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120" y="6155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441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BB5C-A612-40DC-B572-18EAE132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Dataset Matrix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8C977DF3-FC1F-416F-B2C3-24DDA2FCF166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775648710"/>
              </p:ext>
            </p:extLst>
          </p:nvPr>
        </p:nvGraphicFramePr>
        <p:xfrm>
          <a:off x="179439" y="1524000"/>
          <a:ext cx="86868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867">
                  <a:extLst>
                    <a:ext uri="{9D8B030D-6E8A-4147-A177-3AD203B41FA5}">
                      <a16:colId xmlns:a16="http://schemas.microsoft.com/office/drawing/2014/main" val="1973918261"/>
                    </a:ext>
                  </a:extLst>
                </a:gridCol>
                <a:gridCol w="1769533">
                  <a:extLst>
                    <a:ext uri="{9D8B030D-6E8A-4147-A177-3AD203B41FA5}">
                      <a16:colId xmlns:a16="http://schemas.microsoft.com/office/drawing/2014/main" val="4040666849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43580405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864780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Streaming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74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Updates in real-time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341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Smooth animations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9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Backed by Azure SQL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86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Report Designer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73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Allow Rich Data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80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Ingestion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 request/sec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15KB/request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request/second</a:t>
                      </a:r>
                    </a:p>
                    <a:p>
                      <a:r>
                        <a:rPr lang="en-US" sz="1600" dirty="0"/>
                        <a:t>16MB/request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321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249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Real-time Datasets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 Streaming Dataset with the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Dashboards with Streaming Data Tiles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 Push Dataset with Real-time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Integrating Azure Streaming Analytics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46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Scaling a Real-time Dashboard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Low velocity data scenario</a:t>
            </a:r>
          </a:p>
          <a:p>
            <a:endParaRPr lang="en-US" altLang="en-US" sz="1900" dirty="0"/>
          </a:p>
          <a:p>
            <a:endParaRPr lang="en-US" altLang="en-US" sz="1900" dirty="0"/>
          </a:p>
          <a:p>
            <a:endParaRPr lang="en-US" altLang="en-US" sz="1900" dirty="0"/>
          </a:p>
          <a:p>
            <a:r>
              <a:rPr lang="en-US" altLang="en-US" dirty="0"/>
              <a:t>High velocity data scenario</a:t>
            </a:r>
          </a:p>
          <a:p>
            <a:endParaRPr lang="en-US" altLang="en-US" dirty="0"/>
          </a:p>
        </p:txBody>
      </p:sp>
      <p:grpSp>
        <p:nvGrpSpPr>
          <p:cNvPr id="34820" name="Group 2"/>
          <p:cNvGrpSpPr>
            <a:grpSpLocks/>
          </p:cNvGrpSpPr>
          <p:nvPr/>
        </p:nvGrpSpPr>
        <p:grpSpPr bwMode="auto">
          <a:xfrm>
            <a:off x="897738" y="2297907"/>
            <a:ext cx="5105204" cy="732632"/>
            <a:chOff x="1771651" y="1790680"/>
            <a:chExt cx="3444225" cy="495321"/>
          </a:xfrm>
        </p:grpSpPr>
        <p:sp>
          <p:nvSpPr>
            <p:cNvPr id="8" name="Rectangle 7"/>
            <p:cNvSpPr/>
            <p:nvPr/>
          </p:nvSpPr>
          <p:spPr>
            <a:xfrm>
              <a:off x="4046435" y="1790680"/>
              <a:ext cx="1169441" cy="4953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25" b="1" dirty="0">
                  <a:latin typeface="Arial" panose="020B0604020202020204" pitchFamily="34" charset="0"/>
                  <a:cs typeface="Arial" panose="020B0604020202020204" pitchFamily="34" charset="0"/>
                </a:rPr>
                <a:t>Power BI Service</a:t>
              </a:r>
            </a:p>
          </p:txBody>
        </p:sp>
        <p:grpSp>
          <p:nvGrpSpPr>
            <p:cNvPr id="34843" name="Group 46"/>
            <p:cNvGrpSpPr>
              <a:grpSpLocks/>
            </p:cNvGrpSpPr>
            <p:nvPr/>
          </p:nvGrpSpPr>
          <p:grpSpPr bwMode="auto">
            <a:xfrm>
              <a:off x="2923924" y="1928322"/>
              <a:ext cx="1122713" cy="220037"/>
              <a:chOff x="3898565" y="2571096"/>
              <a:chExt cx="1496950" cy="293382"/>
            </a:xfrm>
          </p:grpSpPr>
          <p:cxnSp>
            <p:nvCxnSpPr>
              <p:cNvPr id="10" name="Straight Arrow Connector 9"/>
              <p:cNvCxnSpPr>
                <a:endCxn id="8" idx="1"/>
              </p:cNvCxnSpPr>
              <p:nvPr/>
            </p:nvCxnSpPr>
            <p:spPr>
              <a:xfrm flipV="1">
                <a:off x="3898665" y="2699706"/>
                <a:ext cx="1496580" cy="5709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ounded Rectangle 10"/>
              <p:cNvSpPr/>
              <p:nvPr/>
            </p:nvSpPr>
            <p:spPr>
              <a:xfrm>
                <a:off x="4392461" y="2570286"/>
                <a:ext cx="531780" cy="295003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9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HTTP</a:t>
                </a:r>
                <a:endParaRPr lang="en-US" sz="675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771651" y="1790680"/>
              <a:ext cx="1169442" cy="49532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25" b="1" dirty="0">
                  <a:latin typeface="Arial" panose="020B0604020202020204" pitchFamily="34" charset="0"/>
                  <a:cs typeface="Arial" panose="020B0604020202020204" pitchFamily="34" charset="0"/>
                </a:rPr>
                <a:t>My App</a:t>
              </a:r>
            </a:p>
          </p:txBody>
        </p:sp>
      </p:grpSp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3790541" y="4626755"/>
            <a:ext cx="2862418" cy="794035"/>
            <a:chOff x="3945505" y="4424531"/>
            <a:chExt cx="2881334" cy="778039"/>
          </a:xfrm>
        </p:grpSpPr>
        <p:sp>
          <p:nvSpPr>
            <p:cNvPr id="40" name="Rectangle 39"/>
            <p:cNvSpPr/>
            <p:nvPr/>
          </p:nvSpPr>
          <p:spPr>
            <a:xfrm>
              <a:off x="5267704" y="4424531"/>
              <a:ext cx="1559135" cy="77803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Azure</a:t>
              </a:r>
            </a:p>
            <a:p>
              <a:pPr algn="ctr">
                <a:defRPr/>
              </a:pPr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Streaming Analytics</a:t>
              </a:r>
            </a:p>
          </p:txBody>
        </p:sp>
        <p:cxnSp>
          <p:nvCxnSpPr>
            <p:cNvPr id="44" name="Straight Arrow Connector 43"/>
            <p:cNvCxnSpPr>
              <a:stCxn id="17" idx="3"/>
              <a:endCxn id="40" idx="1"/>
            </p:cNvCxnSpPr>
            <p:nvPr/>
          </p:nvCxnSpPr>
          <p:spPr>
            <a:xfrm>
              <a:off x="3945505" y="4806130"/>
              <a:ext cx="1322199" cy="848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6652960" y="4626755"/>
            <a:ext cx="1847699" cy="794035"/>
            <a:chOff x="6827271" y="4450744"/>
            <a:chExt cx="1807003" cy="778039"/>
          </a:xfrm>
        </p:grpSpPr>
        <p:sp>
          <p:nvSpPr>
            <p:cNvPr id="41" name="Rectangle 40"/>
            <p:cNvSpPr/>
            <p:nvPr/>
          </p:nvSpPr>
          <p:spPr>
            <a:xfrm>
              <a:off x="7074835" y="4450744"/>
              <a:ext cx="1559439" cy="77803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Power BI</a:t>
              </a:r>
            </a:p>
            <a:p>
              <a:pPr algn="ctr">
                <a:defRPr/>
              </a:pPr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Service</a:t>
              </a:r>
            </a:p>
          </p:txBody>
        </p:sp>
        <p:cxnSp>
          <p:nvCxnSpPr>
            <p:cNvPr id="48" name="Straight Arrow Connector 47"/>
            <p:cNvCxnSpPr>
              <a:stCxn id="40" idx="3"/>
              <a:endCxn id="41" idx="1"/>
            </p:cNvCxnSpPr>
            <p:nvPr/>
          </p:nvCxnSpPr>
          <p:spPr>
            <a:xfrm>
              <a:off x="6827271" y="4839764"/>
              <a:ext cx="247564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85800" y="3994989"/>
            <a:ext cx="4154077" cy="2098674"/>
            <a:chOff x="685800" y="3994989"/>
            <a:chExt cx="4154077" cy="2098674"/>
          </a:xfrm>
        </p:grpSpPr>
        <p:grpSp>
          <p:nvGrpSpPr>
            <p:cNvPr id="63" name="Group 62"/>
            <p:cNvGrpSpPr>
              <a:grpSpLocks/>
            </p:cNvGrpSpPr>
            <p:nvPr/>
          </p:nvGrpSpPr>
          <p:grpSpPr bwMode="auto">
            <a:xfrm>
              <a:off x="685800" y="3994989"/>
              <a:ext cx="1038519" cy="2098674"/>
              <a:chOff x="990600" y="3806153"/>
              <a:chExt cx="1014274" cy="205501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90600" y="3806153"/>
                <a:ext cx="1014274" cy="33685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Sender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990600" y="4261648"/>
                <a:ext cx="1014274" cy="33685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Sender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990600" y="4685363"/>
                <a:ext cx="1014274" cy="33685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Sender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90600" y="5098485"/>
                <a:ext cx="1014274" cy="33685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Sender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990600" y="5524319"/>
                <a:ext cx="1014274" cy="33685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Sender</a:t>
                </a:r>
              </a:p>
            </p:txBody>
          </p:sp>
        </p:grpSp>
        <p:grpSp>
          <p:nvGrpSpPr>
            <p:cNvPr id="62" name="Group 61"/>
            <p:cNvGrpSpPr>
              <a:grpSpLocks/>
            </p:cNvGrpSpPr>
            <p:nvPr/>
          </p:nvGrpSpPr>
          <p:grpSpPr bwMode="auto">
            <a:xfrm>
              <a:off x="1715665" y="4165911"/>
              <a:ext cx="3124212" cy="1771088"/>
              <a:chOff x="1997259" y="3974591"/>
              <a:chExt cx="3056563" cy="1785377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2005726" y="4838282"/>
                <a:ext cx="591629" cy="13086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2691548" y="4149074"/>
                <a:ext cx="706989" cy="138059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Azure</a:t>
                </a:r>
              </a:p>
              <a:p>
                <a:pPr algn="ctr">
                  <a:defRPr/>
                </a:pPr>
                <a:r>
                  <a:rPr lang="en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Service</a:t>
                </a:r>
              </a:p>
              <a:p>
                <a:pPr algn="ctr">
                  <a:defRPr/>
                </a:pPr>
                <a:r>
                  <a:rPr lang="en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Bus</a:t>
                </a:r>
              </a:p>
              <a:p>
                <a:pPr algn="ctr">
                  <a:defRPr/>
                </a:pPr>
                <a:r>
                  <a:rPr lang="en-US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  <a:endPara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HTTP</a:t>
                </a:r>
                <a:endParaRPr lang="en-US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2014193" y="5152352"/>
                <a:ext cx="591628" cy="149058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2005726" y="3974591"/>
                <a:ext cx="591629" cy="24719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2030606" y="5487141"/>
                <a:ext cx="566749" cy="272827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1997259" y="4433342"/>
                <a:ext cx="600095" cy="150849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3387954" y="4851368"/>
                <a:ext cx="260358" cy="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3648311" y="4450057"/>
                <a:ext cx="1405511" cy="77863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Azure</a:t>
                </a:r>
              </a:p>
              <a:p>
                <a:pPr algn="ctr">
                  <a:defRPr/>
                </a:pPr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Event Hub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54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StreamingDatasetsDemo Project</a:t>
            </a:r>
            <a:endParaRPr lang="en-US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Console application project in Visual Studio 2017</a:t>
            </a:r>
          </a:p>
          <a:p>
            <a:pPr lvl="1"/>
            <a:r>
              <a:rPr lang="en-US" sz="2000" dirty="0"/>
              <a:t>Installed package for Azure AD Authentication library</a:t>
            </a:r>
          </a:p>
          <a:p>
            <a:pPr lvl="1"/>
            <a:r>
              <a:rPr lang="en-US" sz="2000" dirty="0"/>
              <a:t>Installed package to serialize .NET objects to JSON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AEAEF-D56F-41EA-8D37-BCB7A01E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52800"/>
            <a:ext cx="3453481" cy="27595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753A0-2DA7-455F-834E-0FA0DDEC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218" y="4914900"/>
            <a:ext cx="6013621" cy="1524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0DCFC9-1681-4F5D-98DF-718EA07F4F0E}"/>
              </a:ext>
            </a:extLst>
          </p:cNvPr>
          <p:cNvGrpSpPr/>
          <p:nvPr/>
        </p:nvGrpSpPr>
        <p:grpSpPr>
          <a:xfrm>
            <a:off x="4158080" y="2933700"/>
            <a:ext cx="4394359" cy="1600200"/>
            <a:chOff x="4521041" y="3810000"/>
            <a:chExt cx="4394359" cy="16002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D77FB33-1A52-4B54-81CE-7A78F9F43ADC}"/>
                </a:ext>
              </a:extLst>
            </p:cNvPr>
            <p:cNvSpPr/>
            <p:nvPr/>
          </p:nvSpPr>
          <p:spPr>
            <a:xfrm>
              <a:off x="4521041" y="3810000"/>
              <a:ext cx="4394359" cy="1600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564B2E-1AC7-4124-8BFC-FC370259B93E}"/>
                </a:ext>
              </a:extLst>
            </p:cNvPr>
            <p:cNvGrpSpPr/>
            <p:nvPr/>
          </p:nvGrpSpPr>
          <p:grpSpPr>
            <a:xfrm>
              <a:off x="7028124" y="4017548"/>
              <a:ext cx="1811076" cy="1176240"/>
              <a:chOff x="7038900" y="1795244"/>
              <a:chExt cx="1689900" cy="102139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DD50C61-D0A2-4E50-8174-51EEA8638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8900" y="1795244"/>
                <a:ext cx="1689900" cy="102139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8CF85-0BF4-44CC-9577-83AFC04F2302}"/>
                  </a:ext>
                </a:extLst>
              </p:cNvPr>
              <p:cNvSpPr txBox="1"/>
              <p:nvPr/>
            </p:nvSpPr>
            <p:spPr>
              <a:xfrm>
                <a:off x="7444150" y="2067262"/>
                <a:ext cx="10166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Power BI</a:t>
                </a:r>
              </a:p>
              <a:p>
                <a:pPr algn="ctr"/>
                <a:r>
                  <a:rPr lang="en-US" sz="1600" dirty="0"/>
                  <a:t>Service</a:t>
                </a:r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A949B4-488B-4DEB-A4D8-0E2E4B50750E}"/>
                </a:ext>
              </a:extLst>
            </p:cNvPr>
            <p:cNvSpPr/>
            <p:nvPr/>
          </p:nvSpPr>
          <p:spPr>
            <a:xfrm>
              <a:off x="4659527" y="4110368"/>
              <a:ext cx="1260453" cy="9906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</a:rPr>
                <a:t>Custom</a:t>
              </a:r>
            </a:p>
            <a:p>
              <a:pPr algn="ctr"/>
              <a:r>
                <a:rPr lang="en-US" sz="1400" i="1" dirty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endParaRPr lang="en-US" sz="400" i="1" dirty="0">
                <a:solidFill>
                  <a:srgbClr val="C00000"/>
                </a:solidFill>
              </a:endParaRPr>
            </a:p>
            <a:p>
              <a:pPr algn="ctr"/>
              <a:r>
                <a:rPr lang="en-US" sz="1000" dirty="0">
                  <a:solidFill>
                    <a:srgbClr val="C00000"/>
                  </a:solidFill>
                  <a:latin typeface="+mj-lt"/>
                </a:rPr>
                <a:t>Power</a:t>
              </a:r>
              <a:r>
                <a:rPr lang="en-US" sz="1050" dirty="0">
                  <a:solidFill>
                    <a:srgbClr val="C00000"/>
                  </a:solidFill>
                  <a:latin typeface="+mj-lt"/>
                </a:rPr>
                <a:t> BI</a:t>
              </a:r>
            </a:p>
            <a:p>
              <a:pPr algn="ctr"/>
              <a:r>
                <a:rPr lang="en-US" sz="1050" dirty="0">
                  <a:solidFill>
                    <a:srgbClr val="C00000"/>
                  </a:solidFill>
                  <a:latin typeface="+mj-lt"/>
                </a:rPr>
                <a:t>Service API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F7E0025-A156-49FD-AF9C-759FFE764FBF}"/>
                </a:ext>
              </a:extLst>
            </p:cNvPr>
            <p:cNvSpPr/>
            <p:nvPr/>
          </p:nvSpPr>
          <p:spPr>
            <a:xfrm>
              <a:off x="6058466" y="4337847"/>
              <a:ext cx="875734" cy="544506"/>
            </a:xfrm>
            <a:prstGeom prst="rightArrow">
              <a:avLst>
                <a:gd name="adj1" fmla="val 55505"/>
                <a:gd name="adj2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+mj-lt"/>
                </a:rPr>
                <a:t>Push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085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FA3E-6CA5-422D-A925-3A1E7CD5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Streaming Datasets using Azure Streaming Analytics Jobs</a:t>
            </a:r>
          </a:p>
        </p:txBody>
      </p:sp>
    </p:spTree>
    <p:extLst>
      <p:ext uri="{BB962C8B-B14F-4D97-AF65-F5344CB8AC3E}">
        <p14:creationId xmlns:p14="http://schemas.microsoft.com/office/powerpoint/2010/main" val="249033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Real-time Datasets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 Streaming Dataset with the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Dashboards with Streaming Data Tiles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 Push Dataset with Real-time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Azure Streaming Analytics Jobs</a:t>
            </a:r>
          </a:p>
        </p:txBody>
      </p:sp>
    </p:spTree>
    <p:extLst>
      <p:ext uri="{BB962C8B-B14F-4D97-AF65-F5344CB8AC3E}">
        <p14:creationId xmlns:p14="http://schemas.microsoft.com/office/powerpoint/2010/main" val="74831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651" y="76200"/>
            <a:ext cx="7815349" cy="838200"/>
          </a:xfrm>
        </p:spPr>
        <p:txBody>
          <a:bodyPr/>
          <a:lstStyle/>
          <a:p>
            <a:r>
              <a:rPr lang="en-US" sz="3200" dirty="0"/>
              <a:t>Critical Path Training</a:t>
            </a:r>
            <a:br>
              <a:rPr lang="en-US" sz="3200" dirty="0"/>
            </a:b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https://www.CriticalPathTrainig.com 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002060"/>
                </a:solidFill>
              </a:rPr>
              <a:t>PBI365: Power BI Boot Camp </a:t>
            </a:r>
            <a:r>
              <a:rPr lang="en-US" dirty="0">
                <a:solidFill>
                  <a:schemeClr val="tx2"/>
                </a:solidFill>
              </a:rPr>
              <a:t>– 4 Days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Audience is Business Users, Analysts and Data Professionals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hands-on introduction to the Power BI platform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Focuses on build solutions using Power BI Desktop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Query design, data modeling and report and dashboard design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Apps and App Workspaces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002060"/>
                </a:solidFill>
              </a:rPr>
              <a:t>PBD365: Power BI Developer Boot Camp </a:t>
            </a:r>
            <a:r>
              <a:rPr lang="en-US" dirty="0">
                <a:solidFill>
                  <a:schemeClr val="tx2"/>
                </a:solidFill>
              </a:rPr>
              <a:t>– 4 Days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Audience is Professional Developers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Teaches developing custom visuals with TypeScript and D3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Teaches programming with the Power BI APIs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Teaches developing with Power BI Embedded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Teaches R programming and integrating R with Power BI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Teaches how to develop custom connector using M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3" y="152237"/>
            <a:ext cx="626389" cy="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5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651" y="76200"/>
            <a:ext cx="7815349" cy="838200"/>
          </a:xfrm>
        </p:spPr>
        <p:txBody>
          <a:bodyPr/>
          <a:lstStyle/>
          <a:p>
            <a:r>
              <a:rPr lang="en-US" sz="3200" dirty="0"/>
              <a:t>Critical Path Training</a:t>
            </a:r>
            <a:br>
              <a:rPr lang="en-US" sz="3200" dirty="0"/>
            </a:b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https://www.CriticalPathTrainig.com 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002060"/>
                </a:solidFill>
              </a:rPr>
              <a:t>PBI365: Power BI Boot Camp </a:t>
            </a:r>
            <a:r>
              <a:rPr lang="en-US" dirty="0">
                <a:solidFill>
                  <a:schemeClr val="tx2"/>
                </a:solidFill>
              </a:rPr>
              <a:t>– 4 Days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Audience is Business Users, Analysts and Data Professionals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hands-on introduction to the Power BI platform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Focuses on build solutions using Power BI Desktop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Query design, data modeling and report and dashboard design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Apps and App Workspaces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002060"/>
                </a:solidFill>
              </a:rPr>
              <a:t>PBD365: Power BI Developer Boot Camp </a:t>
            </a:r>
            <a:r>
              <a:rPr lang="en-US" dirty="0">
                <a:solidFill>
                  <a:schemeClr val="tx2"/>
                </a:solidFill>
              </a:rPr>
              <a:t>– 4 Days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Audience is Professional Developers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Teaches developing custom visuals with TypeScript and D3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Teaches programming with the Power BI APIs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Teaches developing with Power BI Embedded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Teaches R programming and integrating R with Power BI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Teaches how to develop custom connector using M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3" y="152237"/>
            <a:ext cx="626389" cy="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21DA-77D1-4CBF-A0F6-DA87B67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F587B-00FF-4634-83CE-DF1C134466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64"/>
            <a:ext cx="9165552" cy="687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 to Real-time Datasets</a:t>
            </a:r>
          </a:p>
          <a:p>
            <a:r>
              <a:rPr lang="en-US" dirty="0"/>
              <a:t>Creating a Streaming Dataset with the API</a:t>
            </a:r>
          </a:p>
          <a:p>
            <a:r>
              <a:rPr lang="en-US" dirty="0"/>
              <a:t>Designing Dashboards with Streaming Data Tiles</a:t>
            </a:r>
          </a:p>
          <a:p>
            <a:r>
              <a:rPr lang="en-US" dirty="0"/>
              <a:t>Creating a Push Dataset with Real-time Data</a:t>
            </a:r>
          </a:p>
          <a:p>
            <a:r>
              <a:rPr lang="en-US" dirty="0"/>
              <a:t>Integrating Azure Streaming Analytics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7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Datasets </a:t>
            </a:r>
            <a:r>
              <a:rPr lang="en-US"/>
              <a:t>versus Real-time </a:t>
            </a:r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039" y="1447800"/>
            <a:ext cx="8382000" cy="5181600"/>
          </a:xfrm>
        </p:spPr>
        <p:txBody>
          <a:bodyPr/>
          <a:lstStyle/>
          <a:p>
            <a:r>
              <a:rPr lang="en-US" dirty="0"/>
              <a:t>Pull Datasets</a:t>
            </a:r>
          </a:p>
          <a:p>
            <a:pPr lvl="1"/>
            <a:r>
              <a:rPr lang="en-US" dirty="0"/>
              <a:t>Imported Datasets</a:t>
            </a:r>
          </a:p>
          <a:p>
            <a:pPr lvl="1"/>
            <a:r>
              <a:rPr lang="en-US" dirty="0" err="1"/>
              <a:t>DirectQuery</a:t>
            </a:r>
            <a:r>
              <a:rPr lang="en-US" dirty="0"/>
              <a:t> Datasets</a:t>
            </a:r>
          </a:p>
          <a:p>
            <a:pPr lvl="1"/>
            <a:r>
              <a:rPr lang="en-US" dirty="0"/>
              <a:t>Live Connect Datasets</a:t>
            </a:r>
          </a:p>
          <a:p>
            <a:pPr lvl="1"/>
            <a:endParaRPr lang="en-US" dirty="0"/>
          </a:p>
          <a:p>
            <a:r>
              <a:rPr lang="en-US" dirty="0"/>
              <a:t>Real-time Datasets</a:t>
            </a:r>
          </a:p>
          <a:p>
            <a:pPr lvl="1"/>
            <a:r>
              <a:rPr lang="en-US" dirty="0"/>
              <a:t>Streaming Datasets</a:t>
            </a:r>
          </a:p>
          <a:p>
            <a:pPr lvl="1"/>
            <a:r>
              <a:rPr lang="en-US" dirty="0"/>
              <a:t>Push Datasets</a:t>
            </a:r>
          </a:p>
          <a:p>
            <a:pPr lvl="1"/>
            <a:r>
              <a:rPr lang="en-US" dirty="0"/>
              <a:t>Hybrid Datasets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5834F9-3DA4-40E1-887B-5A1581608C02}"/>
              </a:ext>
            </a:extLst>
          </p:cNvPr>
          <p:cNvGrpSpPr/>
          <p:nvPr/>
        </p:nvGrpSpPr>
        <p:grpSpPr>
          <a:xfrm>
            <a:off x="4521041" y="1524000"/>
            <a:ext cx="4394359" cy="1600200"/>
            <a:chOff x="4521041" y="1524000"/>
            <a:chExt cx="4394359" cy="16002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22524E1-7F17-41D8-BD3C-2810E1A88BAF}"/>
                </a:ext>
              </a:extLst>
            </p:cNvPr>
            <p:cNvSpPr/>
            <p:nvPr/>
          </p:nvSpPr>
          <p:spPr>
            <a:xfrm>
              <a:off x="4521041" y="1524000"/>
              <a:ext cx="4394359" cy="1600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4CDAE7-3457-4374-B776-1BB8FB862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4093" y="1711883"/>
              <a:ext cx="1193250" cy="11834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4130167-D31B-4DDF-935A-A9A5B04CFD4C}"/>
                </a:ext>
              </a:extLst>
            </p:cNvPr>
            <p:cNvSpPr/>
            <p:nvPr/>
          </p:nvSpPr>
          <p:spPr>
            <a:xfrm>
              <a:off x="5872630" y="2047415"/>
              <a:ext cx="965059" cy="544506"/>
            </a:xfrm>
            <a:prstGeom prst="rightArrow">
              <a:avLst>
                <a:gd name="adj1" fmla="val 55505"/>
                <a:gd name="adj2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+mj-lt"/>
                </a:rPr>
                <a:t>Pull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713594C-4DDC-4B1A-9C16-3D0C55A1A2AA}"/>
                </a:ext>
              </a:extLst>
            </p:cNvPr>
            <p:cNvGrpSpPr/>
            <p:nvPr/>
          </p:nvGrpSpPr>
          <p:grpSpPr>
            <a:xfrm>
              <a:off x="6950126" y="1731548"/>
              <a:ext cx="1811076" cy="1176240"/>
              <a:chOff x="7038900" y="1795244"/>
              <a:chExt cx="1689900" cy="102139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19EC6F2-607B-4594-93D4-FEA63AB75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8900" y="1795244"/>
                <a:ext cx="1689900" cy="1021397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ED1EA2-213B-46F6-A0A1-E899E0F43E07}"/>
                  </a:ext>
                </a:extLst>
              </p:cNvPr>
              <p:cNvSpPr txBox="1"/>
              <p:nvPr/>
            </p:nvSpPr>
            <p:spPr>
              <a:xfrm>
                <a:off x="7444150" y="2067262"/>
                <a:ext cx="10166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Power BI</a:t>
                </a:r>
              </a:p>
              <a:p>
                <a:pPr algn="ctr"/>
                <a:r>
                  <a:rPr lang="en-US" sz="1600" dirty="0"/>
                  <a:t>Service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A5B337-7C9D-463E-B44E-431F0445B02A}"/>
              </a:ext>
            </a:extLst>
          </p:cNvPr>
          <p:cNvGrpSpPr/>
          <p:nvPr/>
        </p:nvGrpSpPr>
        <p:grpSpPr>
          <a:xfrm>
            <a:off x="4521041" y="3810000"/>
            <a:ext cx="4394359" cy="1600200"/>
            <a:chOff x="4521041" y="3810000"/>
            <a:chExt cx="4394359" cy="16002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5462ECA-6440-4C4B-967D-104BE46F852D}"/>
                </a:ext>
              </a:extLst>
            </p:cNvPr>
            <p:cNvSpPr/>
            <p:nvPr/>
          </p:nvSpPr>
          <p:spPr>
            <a:xfrm>
              <a:off x="4521041" y="3810000"/>
              <a:ext cx="4394359" cy="1600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C5BD15-2321-411B-AD8C-9E405B4FB0CE}"/>
                </a:ext>
              </a:extLst>
            </p:cNvPr>
            <p:cNvGrpSpPr/>
            <p:nvPr/>
          </p:nvGrpSpPr>
          <p:grpSpPr>
            <a:xfrm>
              <a:off x="7028124" y="4017548"/>
              <a:ext cx="1811076" cy="1176240"/>
              <a:chOff x="7038900" y="1795244"/>
              <a:chExt cx="1689900" cy="102139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31E300-02E6-45AD-8F92-D46ADB37F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8900" y="1795244"/>
                <a:ext cx="1689900" cy="102139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AF30EC-D6BE-4A5C-B92D-3C48B1BF6734}"/>
                  </a:ext>
                </a:extLst>
              </p:cNvPr>
              <p:cNvSpPr txBox="1"/>
              <p:nvPr/>
            </p:nvSpPr>
            <p:spPr>
              <a:xfrm>
                <a:off x="7444150" y="2067262"/>
                <a:ext cx="10166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Power BI</a:t>
                </a:r>
              </a:p>
              <a:p>
                <a:pPr algn="ctr"/>
                <a:r>
                  <a:rPr lang="en-US" sz="1600" dirty="0"/>
                  <a:t>Service</a:t>
                </a:r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1857676-55C9-4D6C-B197-6512E2DA6D24}"/>
                </a:ext>
              </a:extLst>
            </p:cNvPr>
            <p:cNvSpPr/>
            <p:nvPr/>
          </p:nvSpPr>
          <p:spPr>
            <a:xfrm>
              <a:off x="4659527" y="4110368"/>
              <a:ext cx="1260453" cy="9906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</a:rPr>
                <a:t>Custom</a:t>
              </a:r>
            </a:p>
            <a:p>
              <a:pPr algn="ctr"/>
              <a:r>
                <a:rPr lang="en-US" sz="1400" i="1" dirty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endParaRPr lang="en-US" sz="400" i="1" dirty="0">
                <a:solidFill>
                  <a:srgbClr val="C00000"/>
                </a:solidFill>
              </a:endParaRPr>
            </a:p>
            <a:p>
              <a:pPr algn="ctr"/>
              <a:r>
                <a:rPr lang="en-US" sz="1000" dirty="0">
                  <a:solidFill>
                    <a:srgbClr val="C00000"/>
                  </a:solidFill>
                  <a:latin typeface="+mj-lt"/>
                </a:rPr>
                <a:t>Power</a:t>
              </a:r>
              <a:r>
                <a:rPr lang="en-US" sz="1050" dirty="0">
                  <a:solidFill>
                    <a:srgbClr val="C00000"/>
                  </a:solidFill>
                  <a:latin typeface="+mj-lt"/>
                </a:rPr>
                <a:t> BI</a:t>
              </a:r>
            </a:p>
            <a:p>
              <a:pPr algn="ctr"/>
              <a:r>
                <a:rPr lang="en-US" sz="1050" dirty="0">
                  <a:solidFill>
                    <a:srgbClr val="C00000"/>
                  </a:solidFill>
                  <a:latin typeface="+mj-lt"/>
                </a:rPr>
                <a:t>Service API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A790EEB6-D9AA-4DDB-9B58-57AF525B93B5}"/>
                </a:ext>
              </a:extLst>
            </p:cNvPr>
            <p:cNvSpPr/>
            <p:nvPr/>
          </p:nvSpPr>
          <p:spPr>
            <a:xfrm>
              <a:off x="6058466" y="4337847"/>
              <a:ext cx="875734" cy="544506"/>
            </a:xfrm>
            <a:prstGeom prst="rightArrow">
              <a:avLst>
                <a:gd name="adj1" fmla="val 55505"/>
                <a:gd name="adj2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+mj-lt"/>
                </a:rPr>
                <a:t>Push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93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DCCB-FC77-460E-B669-2D9A0B0E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Streaming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F24B-8949-4AC1-A3BE-CAC32FCA2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stored in cloud-based cache – not persisted in DB</a:t>
            </a:r>
          </a:p>
          <a:p>
            <a:r>
              <a:rPr lang="en-US" sz="2400" dirty="0"/>
              <a:t>Restricted to single table - no rich data modeling</a:t>
            </a:r>
          </a:p>
          <a:p>
            <a:r>
              <a:rPr lang="en-US" sz="2400" dirty="0"/>
              <a:t>Not supported by standard Power BI report designer</a:t>
            </a:r>
          </a:p>
          <a:p>
            <a:r>
              <a:rPr lang="en-US" sz="2400" dirty="0"/>
              <a:t>Dashboard created using specialized streaming data tiles</a:t>
            </a:r>
          </a:p>
          <a:p>
            <a:r>
              <a:rPr lang="en-US" sz="2400" dirty="0"/>
              <a:t>No support for DAX, aggregation or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88E5E-56B1-464D-A580-8C955D7A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191000"/>
            <a:ext cx="3754649" cy="21536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CCA603A-1806-46DC-A422-C0CFC7D85106}"/>
              </a:ext>
            </a:extLst>
          </p:cNvPr>
          <p:cNvGrpSpPr/>
          <p:nvPr/>
        </p:nvGrpSpPr>
        <p:grpSpPr>
          <a:xfrm>
            <a:off x="3791580" y="4320104"/>
            <a:ext cx="3488972" cy="1468625"/>
            <a:chOff x="3791580" y="4320104"/>
            <a:chExt cx="3488972" cy="14686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0BAF56-E429-4A98-8570-87236387BB1E}"/>
                </a:ext>
              </a:extLst>
            </p:cNvPr>
            <p:cNvGrpSpPr/>
            <p:nvPr/>
          </p:nvGrpSpPr>
          <p:grpSpPr>
            <a:xfrm>
              <a:off x="5292451" y="4320104"/>
              <a:ext cx="1988101" cy="1468625"/>
              <a:chOff x="5562599" y="3562350"/>
              <a:chExt cx="1295402" cy="138292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3001458-9217-49BC-A6DD-C8E0E727E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2600" y="3886200"/>
                <a:ext cx="1295401" cy="10590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EEC0E3-A1F8-45A2-A8D2-FCED75DA1B68}"/>
                  </a:ext>
                </a:extLst>
              </p:cNvPr>
              <p:cNvSpPr/>
              <p:nvPr/>
            </p:nvSpPr>
            <p:spPr>
              <a:xfrm>
                <a:off x="5562599" y="3562350"/>
                <a:ext cx="1295401" cy="3238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Streaming Data Tiles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E6A9CB9-4DC5-4CE2-AC34-83D38343C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1580" y="5054417"/>
              <a:ext cx="1371600" cy="1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DCCB-FC77-460E-B669-2D9A0B0E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Push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F24B-8949-4AC1-A3BE-CAC32FCA2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stored in Azure SQL DB – not in cache</a:t>
            </a:r>
          </a:p>
          <a:p>
            <a:r>
              <a:rPr lang="en-US" dirty="0"/>
              <a:t>Supports multiple tables and table relationships</a:t>
            </a:r>
          </a:p>
          <a:p>
            <a:r>
              <a:rPr lang="en-US" dirty="0"/>
              <a:t>Supported by standard Power BI report designer</a:t>
            </a:r>
          </a:p>
          <a:p>
            <a:r>
              <a:rPr lang="en-US" dirty="0"/>
              <a:t>Supports DAX, measures, aggregation &amp;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789D4-20D1-4F87-ABDA-741295C9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038600"/>
            <a:ext cx="3488740" cy="20011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8DDBDE2-F454-4858-B176-83314036DF0A}"/>
              </a:ext>
            </a:extLst>
          </p:cNvPr>
          <p:cNvGrpSpPr/>
          <p:nvPr/>
        </p:nvGrpSpPr>
        <p:grpSpPr>
          <a:xfrm>
            <a:off x="3561055" y="4096918"/>
            <a:ext cx="3903921" cy="1914995"/>
            <a:chOff x="3561055" y="4096918"/>
            <a:chExt cx="3903921" cy="19149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03D623-C771-4C01-865C-F1CE1658C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0200" y="4096918"/>
              <a:ext cx="2054776" cy="1914995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E2D153-DB3A-4B6C-9E70-7EB10F60A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055" y="5054416"/>
              <a:ext cx="1701959" cy="23817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77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PT_Wave15">
  <a:themeElements>
    <a:clrScheme name="Custom 4">
      <a:dk1>
        <a:sysClr val="windowText" lastClr="000000"/>
      </a:dk1>
      <a:lt1>
        <a:sysClr val="window" lastClr="FFFFFF"/>
      </a:lt1>
      <a:dk2>
        <a:srgbClr val="60001B"/>
      </a:dk2>
      <a:lt2>
        <a:srgbClr val="EEECE1"/>
      </a:lt2>
      <a:accent1>
        <a:srgbClr val="9F002D"/>
      </a:accent1>
      <a:accent2>
        <a:srgbClr val="FFBF05"/>
      </a:accent2>
      <a:accent3>
        <a:srgbClr val="198CFF"/>
      </a:accent3>
      <a:accent4>
        <a:srgbClr val="826000"/>
      </a:accent4>
      <a:accent5>
        <a:srgbClr val="339933"/>
      </a:accent5>
      <a:accent6>
        <a:srgbClr val="CC3300"/>
      </a:accent6>
      <a:hlink>
        <a:srgbClr val="9F002D"/>
      </a:hlink>
      <a:folHlink>
        <a:srgbClr val="9F002D"/>
      </a:folHlink>
    </a:clrScheme>
    <a:fontScheme name="TPG Font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F7775CCE86F349BB7C51FB3CE6B150" ma:contentTypeVersion="0" ma:contentTypeDescription="Create a new document." ma:contentTypeScope="" ma:versionID="bb563817a2861b6b5994bd26a2ba9e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2009-06-02T14:56:26Z</outs:dateTime>
      <outs:isPinned>true</outs:isPinned>
    </outs:relatedDate>
    <outs:relatedDate>
      <outs:type>2</outs:type>
      <outs:displayName>Created</outs:displayName>
      <outs:dateTime>2009-09-04T10:04:24Z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/>
  <outs:relatedPeople>
    <outs:relatedPeopleItem>
      <outs:category>Author</outs:category>
      <outs:people>
        <outs:relatedPerson>
          <outs:displayName>Andrew Connell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/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547237-B119-45CA-BEFC-A2DA2BDB03E7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3F8C001-70B3-4AE4-BEC2-202AE4E30C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65FC99-B6BD-4E98-8312-F4F432C217EA}">
  <ds:schemaRefs>
    <ds:schemaRef ds:uri="http://schemas.microsoft.com/office/2009/outspace/metadata"/>
  </ds:schemaRefs>
</ds:datastoreItem>
</file>

<file path=customXml/itemProps4.xml><?xml version="1.0" encoding="utf-8"?>
<ds:datastoreItem xmlns:ds="http://schemas.openxmlformats.org/officeDocument/2006/customXml" ds:itemID="{6034B84F-8F8E-48B7-9EFF-C7DE1A66BD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CPT_Wave15</Template>
  <TotalTime>28504</TotalTime>
  <Words>1150</Words>
  <Application>Microsoft Office PowerPoint</Application>
  <PresentationFormat>On-screen Show (4:3)</PresentationFormat>
  <Paragraphs>270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 Black</vt:lpstr>
      <vt:lpstr>Calibri</vt:lpstr>
      <vt:lpstr>Lucida Console</vt:lpstr>
      <vt:lpstr>Wingdings</vt:lpstr>
      <vt:lpstr>CPT_Wave15</vt:lpstr>
      <vt:lpstr>Developing in Power BI with Streaming Datasets and Real-time Dashboards</vt:lpstr>
      <vt:lpstr>Thanks</vt:lpstr>
      <vt:lpstr>Code and Slides for this Session</vt:lpstr>
      <vt:lpstr>Critical Path Training https://www.CriticalPathTrainig.com </vt:lpstr>
      <vt:lpstr>PowerPoint Presentation</vt:lpstr>
      <vt:lpstr>Agenda</vt:lpstr>
      <vt:lpstr>Pull Datasets versus Real-time Datasets</vt:lpstr>
      <vt:lpstr>Streaming Datasets</vt:lpstr>
      <vt:lpstr>Push Datasets</vt:lpstr>
      <vt:lpstr>Hybrid Datasets</vt:lpstr>
      <vt:lpstr>Real-time Dataset Party Tricks</vt:lpstr>
      <vt:lpstr>Agenda</vt:lpstr>
      <vt:lpstr>Real-time Scenario Being Simulated</vt:lpstr>
      <vt:lpstr>The StreamingDatasetsDemo Project</vt:lpstr>
      <vt:lpstr>Executing Power BI Service API Calls</vt:lpstr>
      <vt:lpstr>Creating a Streaming Dataset</vt:lpstr>
      <vt:lpstr>Creating a Custom Dataset</vt:lpstr>
      <vt:lpstr>Adding Rows by Converting C# to JSON</vt:lpstr>
      <vt:lpstr>Creating a Streaming Dataset using the Power BI Service API</vt:lpstr>
      <vt:lpstr>Agenda</vt:lpstr>
      <vt:lpstr>Streaming Data Tiles</vt:lpstr>
      <vt:lpstr>Creating Dashboards with Streaming Datasets</vt:lpstr>
      <vt:lpstr>Creating a New Streaming Data Tile</vt:lpstr>
      <vt:lpstr>Real-time Data Tile Field Pane</vt:lpstr>
      <vt:lpstr>Real-time Data Tile Format Pane</vt:lpstr>
      <vt:lpstr>Streaming Gauge Tile</vt:lpstr>
      <vt:lpstr>Streaming Line Chart Tile</vt:lpstr>
      <vt:lpstr>Streaming Clustered Bar Chart Tile</vt:lpstr>
      <vt:lpstr>Agenda</vt:lpstr>
      <vt:lpstr>Real-time Scenario Being Simulated</vt:lpstr>
      <vt:lpstr>Creating a Push Dataset</vt:lpstr>
      <vt:lpstr>Creating a Tumbling Time Window</vt:lpstr>
      <vt:lpstr>Designing a Real-time Dashboard using a Push Dataset</vt:lpstr>
      <vt:lpstr>Real-time Dataset Matrix</vt:lpstr>
      <vt:lpstr>Agenda</vt:lpstr>
      <vt:lpstr>Scaling a Real-time Dashboard</vt:lpstr>
      <vt:lpstr>The StreamingDatasetsDemo Project</vt:lpstr>
      <vt:lpstr>Creating Streaming Datasets using Azure Streaming Analytics Jobs</vt:lpstr>
      <vt:lpstr>Summary</vt:lpstr>
      <vt:lpstr>Critical Path Training https://www.CriticalPathTrainig.com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Solutions for Power BI Embedded</dc:title>
  <dc:creator>Ted Pattison</dc:creator>
  <cp:lastModifiedBy>Ted Pattison</cp:lastModifiedBy>
  <cp:revision>454</cp:revision>
  <dcterms:created xsi:type="dcterms:W3CDTF">2012-04-13T19:17:02Z</dcterms:created>
  <dcterms:modified xsi:type="dcterms:W3CDTF">2017-10-27T13:14:41Z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Critical Path Training, LLC</vt:lpwstr>
  </property>
  <property fmtid="{D5CDD505-2E9C-101B-9397-08002B2CF9AE}" pid="3" name="ContentTypeId">
    <vt:lpwstr>0x01010043F7775CCE86F349BB7C51FB3CE6B150</vt:lpwstr>
  </property>
</Properties>
</file>